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442" r:id="rId67"/>
    <p:sldId id="355" r:id="rId68"/>
    <p:sldId id="356" r:id="rId69"/>
    <p:sldId id="357" r:id="rId70"/>
    <p:sldId id="358" r:id="rId71"/>
    <p:sldId id="443" r:id="rId72"/>
    <p:sldId id="359" r:id="rId73"/>
    <p:sldId id="361" r:id="rId74"/>
    <p:sldId id="362" r:id="rId75"/>
    <p:sldId id="363" r:id="rId76"/>
    <p:sldId id="444" r:id="rId77"/>
    <p:sldId id="364" r:id="rId78"/>
    <p:sldId id="365" r:id="rId79"/>
    <p:sldId id="366" r:id="rId80"/>
    <p:sldId id="367" r:id="rId81"/>
    <p:sldId id="368" r:id="rId82"/>
    <p:sldId id="369" r:id="rId83"/>
    <p:sldId id="370" r:id="rId84"/>
    <p:sldId id="371" r:id="rId85"/>
    <p:sldId id="372" r:id="rId86"/>
    <p:sldId id="374" r:id="rId87"/>
    <p:sldId id="445" r:id="rId88"/>
    <p:sldId id="375" r:id="rId89"/>
    <p:sldId id="378" r:id="rId90"/>
    <p:sldId id="379" r:id="rId91"/>
    <p:sldId id="376" r:id="rId92"/>
    <p:sldId id="377" r:id="rId93"/>
    <p:sldId id="380" r:id="rId94"/>
    <p:sldId id="383" r:id="rId95"/>
    <p:sldId id="382" r:id="rId96"/>
    <p:sldId id="384" r:id="rId97"/>
    <p:sldId id="385" r:id="rId98"/>
    <p:sldId id="387" r:id="rId99"/>
    <p:sldId id="386" r:id="rId100"/>
    <p:sldId id="446" r:id="rId101"/>
    <p:sldId id="388" r:id="rId102"/>
    <p:sldId id="390" r:id="rId103"/>
    <p:sldId id="389" r:id="rId104"/>
    <p:sldId id="391" r:id="rId105"/>
    <p:sldId id="392" r:id="rId106"/>
    <p:sldId id="393" r:id="rId107"/>
    <p:sldId id="394" r:id="rId108"/>
    <p:sldId id="395" r:id="rId109"/>
    <p:sldId id="397" r:id="rId110"/>
    <p:sldId id="399" r:id="rId111"/>
    <p:sldId id="400" r:id="rId112"/>
    <p:sldId id="398" r:id="rId113"/>
    <p:sldId id="447" r:id="rId114"/>
    <p:sldId id="401" r:id="rId115"/>
    <p:sldId id="402" r:id="rId116"/>
    <p:sldId id="403" r:id="rId117"/>
    <p:sldId id="404" r:id="rId118"/>
    <p:sldId id="405" r:id="rId119"/>
    <p:sldId id="406" r:id="rId120"/>
    <p:sldId id="407" r:id="rId121"/>
    <p:sldId id="408" r:id="rId122"/>
    <p:sldId id="448" r:id="rId123"/>
    <p:sldId id="410" r:id="rId124"/>
    <p:sldId id="411" r:id="rId125"/>
    <p:sldId id="412" r:id="rId126"/>
    <p:sldId id="413" r:id="rId127"/>
    <p:sldId id="414" r:id="rId128"/>
    <p:sldId id="415" r:id="rId129"/>
    <p:sldId id="416" r:id="rId130"/>
    <p:sldId id="417" r:id="rId131"/>
    <p:sldId id="418" r:id="rId132"/>
    <p:sldId id="430" r:id="rId133"/>
    <p:sldId id="433" r:id="rId134"/>
    <p:sldId id="431" r:id="rId135"/>
    <p:sldId id="432" r:id="rId136"/>
    <p:sldId id="450" r:id="rId137"/>
    <p:sldId id="449" r:id="rId138"/>
    <p:sldId id="419" r:id="rId139"/>
    <p:sldId id="451" r:id="rId140"/>
    <p:sldId id="421" r:id="rId141"/>
    <p:sldId id="422" r:id="rId142"/>
    <p:sldId id="420" r:id="rId143"/>
    <p:sldId id="423" r:id="rId144"/>
    <p:sldId id="425" r:id="rId145"/>
    <p:sldId id="424" r:id="rId146"/>
    <p:sldId id="426" r:id="rId147"/>
    <p:sldId id="427" r:id="rId148"/>
    <p:sldId id="428" r:id="rId149"/>
    <p:sldId id="429" r:id="rId1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442"/>
            <p14:sldId id="355"/>
            <p14:sldId id="356"/>
            <p14:sldId id="357"/>
            <p14:sldId id="358"/>
            <p14:sldId id="443"/>
            <p14:sldId id="359"/>
            <p14:sldId id="361"/>
            <p14:sldId id="362"/>
            <p14:sldId id="363"/>
          </p14:sldIdLst>
        </p14:section>
        <p14:section name="Pricing and valuation of futures" id="{38D687B7-C708-4E0E-A7E9-A0C2CFBBFC70}">
          <p14:sldIdLst>
            <p14:sldId id="444"/>
            <p14:sldId id="364"/>
            <p14:sldId id="365"/>
            <p14:sldId id="366"/>
            <p14:sldId id="367"/>
            <p14:sldId id="368"/>
            <p14:sldId id="369"/>
            <p14:sldId id="370"/>
            <p14:sldId id="371"/>
            <p14:sldId id="372"/>
            <p14:sldId id="374"/>
          </p14:sldIdLst>
        </p14:section>
        <p14:section name="Pricing and valuation of swap" id="{329B1BDD-AA0A-4337-8ACA-47ED3973877C}">
          <p14:sldIdLst>
            <p14:sldId id="445"/>
            <p14:sldId id="375"/>
            <p14:sldId id="378"/>
            <p14:sldId id="379"/>
            <p14:sldId id="376"/>
            <p14:sldId id="377"/>
            <p14:sldId id="380"/>
            <p14:sldId id="383"/>
            <p14:sldId id="382"/>
            <p14:sldId id="384"/>
            <p14:sldId id="385"/>
            <p14:sldId id="387"/>
            <p14:sldId id="386"/>
          </p14:sldIdLst>
        </p14:section>
        <p14:section name="Pricing and valuation of option" id="{C96D6389-6DE4-4F4A-89C8-A1635CC8694E}">
          <p14:sldIdLst>
            <p14:sldId id="446"/>
            <p14:sldId id="388"/>
            <p14:sldId id="390"/>
            <p14:sldId id="389"/>
            <p14:sldId id="391"/>
            <p14:sldId id="392"/>
            <p14:sldId id="393"/>
            <p14:sldId id="394"/>
            <p14:sldId id="395"/>
            <p14:sldId id="397"/>
            <p14:sldId id="399"/>
            <p14:sldId id="400"/>
            <p14:sldId id="398"/>
          </p14:sldIdLst>
        </p14:section>
        <p14:section name="put-call parity" id="{5A0A7DAF-A872-4522-8BCE-B31A9DD78205}">
          <p14:sldIdLst>
            <p14:sldId id="447"/>
            <p14:sldId id="401"/>
            <p14:sldId id="402"/>
            <p14:sldId id="403"/>
            <p14:sldId id="404"/>
            <p14:sldId id="405"/>
            <p14:sldId id="406"/>
            <p14:sldId id="407"/>
            <p14:sldId id="408"/>
          </p14:sldIdLst>
        </p14:section>
        <p14:section name="one-period binomial model" id="{BBB810F6-F78E-486A-AB5E-AC20B8F6E96C}">
          <p14:sldIdLst>
            <p14:sldId id="448"/>
            <p14:sldId id="410"/>
            <p14:sldId id="411"/>
            <p14:sldId id="412"/>
            <p14:sldId id="413"/>
            <p14:sldId id="414"/>
            <p14:sldId id="415"/>
            <p14:sldId id="416"/>
            <p14:sldId id="417"/>
            <p14:sldId id="418"/>
          </p14:sldIdLst>
        </p14:section>
        <p14:section name="arbitrage &amp; replication" id="{BD81A0DB-E982-4B51-97C4-0C92AEA9D73C}">
          <p14:sldIdLst>
            <p14:sldId id="430"/>
            <p14:sldId id="433"/>
            <p14:sldId id="431"/>
            <p14:sldId id="432"/>
            <p14:sldId id="450"/>
            <p14:sldId id="449"/>
          </p14:sldIdLst>
        </p14:section>
        <p14:section name="instrument and market feature" id="{C2E0CA12-0223-4DFB-A776-6C1D0F1F4FC2}">
          <p14:sldIdLst>
            <p14:sldId id="419"/>
            <p14:sldId id="451"/>
            <p14:sldId id="421"/>
            <p14:sldId id="422"/>
            <p14:sldId id="420"/>
            <p14:sldId id="423"/>
            <p14:sldId id="425"/>
            <p14:sldId id="424"/>
          </p14:sldIdLst>
        </p14:section>
        <p14:section name="benefit,risk,issuer and investor use" id="{3F3B281E-7B0A-4F11-B3D7-AB390E4EAA43}">
          <p14:sldIdLst>
            <p14:sldId id="426"/>
            <p14:sldId id="427"/>
            <p14:sldId id="428"/>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2" d="100"/>
          <a:sy n="62" d="100"/>
        </p:scale>
        <p:origin x="9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dirty="0"/>
            <a:t>A swap contract is an agreement between two parties to exchange </a:t>
          </a:r>
          <a:r>
            <a:rPr lang="en-US" dirty="0">
              <a:solidFill>
                <a:srgbClr val="FF0000"/>
              </a:solidFill>
            </a:rPr>
            <a:t>a series of </a:t>
          </a:r>
          <a:r>
            <a:rPr lang="en-US" dirty="0"/>
            <a:t>future cash flows, while a forward contract is an agreement for a </a:t>
          </a:r>
          <a:r>
            <a:rPr lang="en-US" dirty="0">
              <a:solidFill>
                <a:srgbClr val="FF0000"/>
              </a:solidFill>
            </a:rPr>
            <a:t>single</a:t>
          </a:r>
          <a:r>
            <a:rPr lang="en-US" dirty="0"/>
            <a:t>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A swap contract is an agreement between two parties to exchange </a:t>
          </a:r>
          <a:r>
            <a:rPr lang="en-US" sz="1500" kern="1200" dirty="0">
              <a:solidFill>
                <a:srgbClr val="FF0000"/>
              </a:solidFill>
            </a:rPr>
            <a:t>a series of </a:t>
          </a:r>
          <a:r>
            <a:rPr lang="en-US" sz="1500" kern="1200" dirty="0"/>
            <a:t>future cash flows, while a forward contract is an agreement for a </a:t>
          </a:r>
          <a:r>
            <a:rPr lang="en-US" sz="1500" kern="1200" dirty="0">
              <a:solidFill>
                <a:srgbClr val="FF0000"/>
              </a:solidFill>
            </a:rPr>
            <a:t>single</a:t>
          </a:r>
          <a:r>
            <a:rPr lang="en-US" sz="1500" kern="1200" dirty="0"/>
            <a:t>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9/6/2023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solidFill>
                  <a:srgbClr val="FF0000"/>
                </a:solidFill>
              </a:rPr>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273900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a:t>
            </a:r>
            <a:r>
              <a:rPr lang="en-US" dirty="0">
                <a:solidFill>
                  <a:srgbClr val="FF0000"/>
                </a:solidFill>
              </a:rPr>
              <a:t>no additional cost or benefit </a:t>
            </a:r>
            <a:r>
              <a:rPr lang="en-US" dirty="0"/>
              <a:t>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a:t>
            </a:r>
            <a:r>
              <a:rPr lang="en-US" sz="2000" dirty="0">
                <a:solidFill>
                  <a:srgbClr val="FF0000"/>
                </a:solidFill>
              </a:rPr>
              <a:t>time value decay</a:t>
            </a:r>
            <a:r>
              <a:rPr lang="en-US" sz="2000" dirty="0"/>
              <a:t>.</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endParaRPr lang="en-US" sz="2800" dirty="0"/>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a:r>
            <a:r>
              <a:rPr lang="en-US" dirty="0">
                <a:solidFill>
                  <a:srgbClr val="FF0000"/>
                </a:solidFill>
              </a:rPr>
              <a:t>at the money</a:t>
            </a:r>
            <a:r>
              <a:rPr lang="en-US" dirty="0"/>
              <a:t>” when the underlying price equals the exercise price. An option is more likely to be exercised if it is “</a:t>
            </a:r>
            <a:r>
              <a:rPr lang="en-US" dirty="0">
                <a:solidFill>
                  <a:srgbClr val="FF0000"/>
                </a:solidFill>
              </a:rPr>
              <a:t>in the money</a:t>
            </a:r>
            <a:r>
              <a:rPr lang="en-US" dirty="0"/>
              <a:t>”—with an underlying price above (for a call) or below (for a put) the exercise price—and less likely to be exercised if it is “</a:t>
            </a:r>
            <a:r>
              <a:rPr lang="en-US" dirty="0">
                <a:solidFill>
                  <a:srgbClr val="FF0000"/>
                </a:solidFill>
              </a:rPr>
              <a:t>out of the money</a:t>
            </a:r>
            <a:r>
              <a:rPr lang="en-US" dirty="0"/>
              <a:t>.”</a:t>
            </a:r>
          </a:p>
        </p:txBody>
      </p:sp>
    </p:spTree>
    <p:extLst>
      <p:ext uri="{BB962C8B-B14F-4D97-AF65-F5344CB8AC3E}">
        <p14:creationId xmlns:p14="http://schemas.microsoft.com/office/powerpoint/2010/main" val="736241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endParaRPr lang="en-US" sz="3600" dirty="0"/>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endParaRPr lang="en-US" sz="2400" dirty="0"/>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endParaRPr lang="en-US" sz="3600" dirty="0"/>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2554139030"/>
              </p:ext>
            </p:extLst>
          </p:nvPr>
        </p:nvGraphicFramePr>
        <p:xfrm>
          <a:off x="1023937" y="3404891"/>
          <a:ext cx="9720261" cy="238760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en-US" dirty="0"/>
                        <a:t>T=0</a:t>
                      </a:r>
                    </a:p>
                  </a:txBody>
                  <a:tcPr/>
                </a:tc>
                <a:tc>
                  <a:txBody>
                    <a:bodyPr/>
                    <a:lstStyle/>
                    <a:p>
                      <a:r>
                        <a:rPr lang="zh-CN" altLang="en-US" dirty="0"/>
                        <a:t>一年后标的资产价格大于</a:t>
                      </a:r>
                      <a:r>
                        <a:rPr lang="en-US" altLang="zh-CN" dirty="0"/>
                        <a:t>90</a:t>
                      </a:r>
                      <a:r>
                        <a:rPr lang="zh-CN" altLang="en-US" dirty="0"/>
                        <a:t>，行权</a:t>
                      </a:r>
                      <a:endParaRPr lang="en-US" dirty="0"/>
                    </a:p>
                  </a:txBody>
                  <a:tcPr/>
                </a:tc>
                <a:tc>
                  <a:txBody>
                    <a:bodyPr/>
                    <a:lstStyle/>
                    <a:p>
                      <a:r>
                        <a:rPr lang="zh-CN" altLang="en-US" dirty="0"/>
                        <a:t>一年后标的资产价格小于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借入标的资产卖出（</a:t>
                      </a:r>
                      <a:r>
                        <a:rPr lang="en-US" altLang="zh-CN" dirty="0"/>
                        <a:t>+100</a:t>
                      </a:r>
                      <a:r>
                        <a:rPr lang="zh-CN" altLang="en-US" dirty="0"/>
                        <a:t>）</a:t>
                      </a:r>
                      <a:endParaRPr lang="en-US" dirty="0"/>
                    </a:p>
                    <a:p>
                      <a:endParaRPr lang="en-US" dirty="0"/>
                    </a:p>
                  </a:txBody>
                  <a:tcPr/>
                </a:tc>
                <a:tc>
                  <a:txBody>
                    <a:bodyPr/>
                    <a:lstStyle/>
                    <a:p>
                      <a:r>
                        <a:rPr lang="zh-CN" altLang="en-US" dirty="0"/>
                        <a:t>以执行价格</a:t>
                      </a:r>
                      <a:r>
                        <a:rPr lang="en-US" altLang="zh-CN" dirty="0"/>
                        <a:t>90</a:t>
                      </a:r>
                      <a:r>
                        <a:rPr lang="zh-CN" altLang="en-US" dirty="0"/>
                        <a:t>买入标的资产（</a:t>
                      </a:r>
                      <a:r>
                        <a:rPr lang="en-US" altLang="zh-CN" dirty="0"/>
                        <a:t>-90</a:t>
                      </a:r>
                      <a:r>
                        <a:rPr lang="zh-CN" altLang="en-US" dirty="0"/>
                        <a:t>）</a:t>
                      </a:r>
                      <a:endParaRPr lang="en-US" dirty="0"/>
                    </a:p>
                  </a:txBody>
                  <a:tcPr/>
                </a:tc>
                <a:tc>
                  <a:txBody>
                    <a:bodyPr/>
                    <a:lstStyle/>
                    <a:p>
                      <a:r>
                        <a:rPr lang="zh-CN" altLang="en-US" dirty="0"/>
                        <a:t>以较低的市场价格买入标的资产（</a:t>
                      </a:r>
                      <a:r>
                        <a:rPr lang="en-US" altLang="zh-CN" dirty="0"/>
                        <a:t>-88</a:t>
                      </a:r>
                      <a:r>
                        <a:rPr lang="zh-CN" altLang="en-US" dirty="0"/>
                        <a:t>）</a:t>
                      </a:r>
                      <a:endParaRPr lang="en-US" dirty="0"/>
                    </a:p>
                  </a:txBody>
                  <a:tcPr/>
                </a:tc>
                <a:extLst>
                  <a:ext uri="{0D108BD9-81ED-4DB2-BD59-A6C34878D82A}">
                    <a16:rowId xmlns:a16="http://schemas.microsoft.com/office/drawing/2014/main" val="19521192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买入看涨期权（</a:t>
                      </a:r>
                      <a:r>
                        <a:rPr lang="en-US" altLang="zh-CN" dirty="0"/>
                        <a:t>-10</a:t>
                      </a:r>
                      <a:r>
                        <a:rPr lang="zh-CN" altLang="en-US" dirty="0"/>
                        <a:t>）</a:t>
                      </a:r>
                      <a:endParaRPr lang="en-US" altLang="zh-CN" dirty="0"/>
                    </a:p>
                  </a:txBody>
                  <a:tcPr/>
                </a:tc>
                <a:tc>
                  <a:txBody>
                    <a:bodyPr/>
                    <a:lstStyle/>
                    <a:p>
                      <a:r>
                        <a:rPr lang="zh-CN" altLang="en-US" dirty="0"/>
                        <a:t>归还标的资产</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90</a:t>
                      </a:r>
                      <a:r>
                        <a:rPr lang="zh-CN" altLang="en-US" dirty="0"/>
                        <a:t>进银行（</a:t>
                      </a:r>
                      <a:r>
                        <a:rPr lang="en-US" altLang="zh-CN" dirty="0"/>
                        <a:t>-90</a:t>
                      </a:r>
                      <a:r>
                        <a:rPr lang="zh-CN" altLang="en-US" dirty="0"/>
                        <a:t>）</a:t>
                      </a:r>
                      <a:endParaRPr lang="en-US" dirty="0"/>
                    </a:p>
                  </a:txBody>
                  <a:tcPr/>
                </a:tc>
                <a:tc>
                  <a:txBody>
                    <a:bodyPr/>
                    <a:lstStyle/>
                    <a:p>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本息和</a:t>
                      </a:r>
                      <a:r>
                        <a:rPr lang="en-US" altLang="zh-CN" dirty="0"/>
                        <a:t>94.5</a:t>
                      </a:r>
                      <a:r>
                        <a:rPr lang="zh-CN" altLang="en-US" dirty="0"/>
                        <a:t>（</a:t>
                      </a:r>
                      <a:r>
                        <a:rPr lang="en-US" altLang="zh-CN" dirty="0"/>
                        <a:t>+94.5</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净流入</a:t>
                      </a:r>
                      <a:r>
                        <a:rPr lang="en-US" altLang="zh-CN" dirty="0"/>
                        <a:t>=0</a:t>
                      </a:r>
                      <a:endParaRPr lang="en-US" dirty="0"/>
                    </a:p>
                  </a:txBody>
                  <a:tcPr/>
                </a:tc>
                <a:tc>
                  <a:txBody>
                    <a:bodyPr/>
                    <a:lstStyle/>
                    <a:p>
                      <a:r>
                        <a:rPr lang="zh-CN" altLang="en-US" dirty="0"/>
                        <a:t>净流入</a:t>
                      </a:r>
                      <a:r>
                        <a:rPr lang="en-US" altLang="zh-CN" dirty="0"/>
                        <a:t>=94.5-90=4.5</a:t>
                      </a:r>
                      <a:endParaRPr lang="en-US" dirty="0"/>
                    </a:p>
                  </a:txBody>
                  <a:tcPr/>
                </a:tc>
                <a:tc>
                  <a:txBody>
                    <a:bodyPr/>
                    <a:lstStyle/>
                    <a:p>
                      <a:r>
                        <a:rPr lang="zh-CN" altLang="en-US" dirty="0"/>
                        <a:t>净流入</a:t>
                      </a:r>
                      <a:r>
                        <a:rPr lang="en-US" altLang="zh-CN" dirty="0"/>
                        <a:t>=94.5-88=6.5</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en-US" altLang="zh-CN" dirty="0"/>
              <a:t>X=90,</a:t>
            </a:r>
            <a:r>
              <a:rPr lang="zh-CN" altLang="en-US" dirty="0"/>
              <a:t>一年月后到期的看涨期权，</a:t>
            </a:r>
            <a:r>
              <a:rPr lang="en-US" altLang="zh-CN" dirty="0"/>
              <a:t>S</a:t>
            </a:r>
            <a:r>
              <a:rPr lang="en-US" altLang="zh-CN" baseline="-25000" dirty="0"/>
              <a:t>0</a:t>
            </a:r>
            <a:r>
              <a:rPr lang="en-US" altLang="zh-CN" dirty="0"/>
              <a:t>=100</a:t>
            </a:r>
            <a:r>
              <a:rPr lang="zh-CN" altLang="en-US" dirty="0"/>
              <a:t>，</a:t>
            </a:r>
            <a:r>
              <a:rPr lang="en-US" altLang="zh-CN" dirty="0"/>
              <a:t>rf=5%</a:t>
            </a:r>
            <a:r>
              <a:rPr lang="zh-CN" altLang="en-US" dirty="0"/>
              <a:t>，执行价格现值</a:t>
            </a:r>
            <a:r>
              <a:rPr lang="en-US" altLang="zh-CN" dirty="0"/>
              <a:t>=85.71</a:t>
            </a:r>
            <a:r>
              <a:rPr lang="zh-CN" altLang="en-US" dirty="0"/>
              <a:t>，</a:t>
            </a:r>
            <a:r>
              <a:rPr lang="en-US" altLang="zh-CN" dirty="0"/>
              <a:t>exercise value=14.29</a:t>
            </a:r>
            <a:r>
              <a:rPr lang="zh-CN" altLang="en-US" dirty="0"/>
              <a:t>，</a:t>
            </a:r>
            <a:r>
              <a:rPr lang="en-US" altLang="zh-CN" dirty="0"/>
              <a:t>C</a:t>
            </a:r>
            <a:r>
              <a:rPr lang="en-US" altLang="zh-CN" baseline="-25000" dirty="0"/>
              <a:t>0</a:t>
            </a:r>
            <a:r>
              <a:rPr lang="en-US" altLang="zh-CN" dirty="0"/>
              <a:t>=10</a:t>
            </a:r>
            <a:r>
              <a:rPr lang="zh-CN" altLang="en-US" dirty="0"/>
              <a:t>元，如何套利</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a:bodyPr>
          <a:lstStyle/>
          <a:p>
            <a:r>
              <a:rPr lang="en-US" sz="4400" dirty="0"/>
              <a:t>Pricing and valuation of option</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dirty="0"/>
              <a:t>2.In comparing the sold call and purchased put strategies at the forward price, VFO’s CIO is concerned about how an immediate increase in the volatility of the underlying </a:t>
            </a:r>
            <a:r>
              <a:rPr lang="en-US" sz="1700" dirty="0" err="1"/>
              <a:t>Biomian</a:t>
            </a:r>
            <a:r>
              <a:rPr lang="en-US" sz="1700" dirty="0"/>
              <a:t> shares might affect option value. Which of the following statements about this volatility change and its effect on strategy is most accurate?</a:t>
            </a:r>
          </a:p>
          <a:p>
            <a:r>
              <a:rPr lang="en-US" sz="1700" dirty="0"/>
              <a:t>A. An increase in the volatility of the underlying shares has the same effect on call and put option values, so this change should not affect VFO’s strategy decision.</a:t>
            </a:r>
          </a:p>
          <a:p>
            <a:r>
              <a:rPr lang="en-US" sz="1700" dirty="0"/>
              <a:t>B. Since changes in the volatility of the underlying shares have the opposite effect on put versus call options, this change will increase the attractiveness of the put strategy versus the call strategy.</a:t>
            </a:r>
          </a:p>
          <a:p>
            <a:r>
              <a:rPr lang="en-US" sz="1700" dirty="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solidFill>
                  <a:srgbClr val="FF0000"/>
                </a:solidFill>
              </a:rPr>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1993207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a:t>
            </a:r>
            <a:r>
              <a:rPr lang="en-US" sz="2000" dirty="0">
                <a:solidFill>
                  <a:srgbClr val="FF0000"/>
                </a:solidFill>
              </a:rPr>
              <a:t>same underlying </a:t>
            </a:r>
            <a:r>
              <a:rPr lang="en-US" sz="2000" dirty="0"/>
              <a:t>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sz="4800" dirty="0"/>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ltLang="zh-CN" sz="4800" dirty="0"/>
              <a:t>practices</a:t>
            </a:r>
            <a:endParaRPr lang="en-US" sz="4800"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8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sz="4800" dirty="0"/>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8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solidFill>
                  <a:srgbClr val="FF0000"/>
                </a:solidFill>
              </a:rPr>
              <a:t>One-period binomial model</a:t>
            </a:r>
          </a:p>
          <a:p>
            <a:endParaRPr lang="en-US" dirty="0"/>
          </a:p>
        </p:txBody>
      </p:sp>
    </p:spTree>
    <p:extLst>
      <p:ext uri="{BB962C8B-B14F-4D97-AF65-F5344CB8AC3E}">
        <p14:creationId xmlns:p14="http://schemas.microsoft.com/office/powerpoint/2010/main" val="1643870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dirty="0"/>
              <a:t>One-period binomial model</a:t>
            </a:r>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7640829" y="1435608"/>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u</a:t>
            </a:r>
            <a:r>
              <a:rPr lang="en-US" sz="2800" dirty="0">
                <a:solidFill>
                  <a:srgbClr val="FFFFFF"/>
                </a:solidFill>
              </a:rPr>
              <a:t>/S</a:t>
            </a:r>
            <a:r>
              <a:rPr lang="en-US" sz="2800" baseline="-25000" dirty="0">
                <a:solidFill>
                  <a:srgbClr val="FFFFFF"/>
                </a:solidFill>
              </a:rPr>
              <a:t>0</a:t>
            </a:r>
            <a:r>
              <a:rPr lang="en-US" sz="2800" dirty="0">
                <a:solidFill>
                  <a:srgbClr val="FFFFFF"/>
                </a:solidFill>
              </a:rPr>
              <a:t> &gt;1</a:t>
            </a:r>
          </a:p>
          <a:p>
            <a:pPr defTabSz="914400">
              <a:lnSpc>
                <a:spcPct val="90000"/>
              </a:lnSpc>
              <a:spcAft>
                <a:spcPts val="600"/>
              </a:spcAft>
              <a:buClr>
                <a:schemeClr val="accent1"/>
              </a:buClr>
            </a:pPr>
            <a:r>
              <a:rPr lang="en-US" sz="2800" dirty="0">
                <a:solidFill>
                  <a:srgbClr val="FFFFFF"/>
                </a:solidFill>
              </a:rPr>
              <a:t>R</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1</a:t>
            </a:r>
            <a:r>
              <a:rPr lang="en-US" sz="2800" baseline="30000" dirty="0">
                <a:solidFill>
                  <a:srgbClr val="FFFFFF"/>
                </a:solidFill>
              </a:rPr>
              <a:t>d</a:t>
            </a:r>
            <a:r>
              <a:rPr lang="en-US" sz="2800" dirty="0">
                <a:solidFill>
                  <a:srgbClr val="FFFFFF"/>
                </a:solidFill>
              </a:rPr>
              <a:t>/S</a:t>
            </a:r>
            <a:r>
              <a:rPr lang="en-US" sz="2800" baseline="-25000" dirty="0">
                <a:solidFill>
                  <a:srgbClr val="FFFFFF"/>
                </a:solidFill>
              </a:rPr>
              <a:t>0</a:t>
            </a:r>
            <a:r>
              <a:rPr lang="en-US" sz="28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normAutofit/>
          </a:bodyPr>
          <a:lstStyle/>
          <a:p>
            <a:r>
              <a:rPr lang="en-US" sz="4800" dirty="0"/>
              <a:t>One-period binomial model</a:t>
            </a:r>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ltLang="zh-CN" dirty="0"/>
              <a:t>no-arbitrage pricing</a:t>
            </a:r>
            <a:endParaRPr lang="en-US" dirty="0"/>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not affected by actual (real-world) probabilities of underlying price increases or decreases.</a:t>
                </a:r>
              </a:p>
              <a:p>
                <a:r>
                  <a:rPr lang="en-US" dirty="0"/>
                  <a:t>As we will see in this lesson, only the expected volatility—that is, gross returns </a:t>
                </a:r>
                <a:r>
                  <a:rPr lang="en-US" dirty="0">
                    <a:solidFill>
                      <a:srgbClr val="FF0000"/>
                    </a:solidFill>
                  </a:rPr>
                  <a:t>Ru</a:t>
                </a:r>
                <a:r>
                  <a:rPr lang="en-US" dirty="0"/>
                  <a:t> and </a:t>
                </a:r>
                <a:r>
                  <a:rPr lang="en-US" dirty="0">
                    <a:solidFill>
                      <a:srgbClr val="FF0000"/>
                    </a:solidFill>
                  </a:rPr>
                  <a:t>Rd</a:t>
                </a:r>
                <a:r>
                  <a:rPr lang="en-US" dirty="0"/>
                  <a:t> introduced earlier—and not the expected return 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313" t="-1970" r="-502"/>
                </a:stretch>
              </a:blipFill>
            </p:spPr>
            <p:txBody>
              <a:bodyPr/>
              <a:lstStyle/>
              <a:p>
                <a:r>
                  <a:rPr 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dirty="0"/>
              <a:t>RISK NEUTRAl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a:t>
            </a:r>
            <a:r>
              <a:rPr lang="en-US" dirty="0"/>
              <a:t>or </a:t>
            </a:r>
            <a:r>
              <a:rPr lang="en-US" dirty="0">
                <a:solidFill>
                  <a:srgbClr val="FF0000"/>
                </a:solidFill>
              </a:rPr>
              <a:t>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example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example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a:t>
            </a:r>
            <a:r>
              <a:rPr lang="en-US" dirty="0">
                <a:solidFill>
                  <a:srgbClr val="FF0000"/>
                </a:solidFill>
              </a:rPr>
              <a:t>Trade Replication</a:t>
            </a:r>
            <a:r>
              <a:rPr lang="en-US" dirty="0"/>
              <a:t>: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5F35-A7E4-4EF8-A385-D499AD1B3AF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2513323-51BB-4648-9B7A-8CF3DECDC2B5}"/>
              </a:ext>
            </a:extLst>
          </p:cNvPr>
          <p:cNvSpPr>
            <a:spLocks noGrp="1"/>
          </p:cNvSpPr>
          <p:nvPr>
            <p:ph idx="1"/>
          </p:nvPr>
        </p:nvSpPr>
        <p:spPr/>
        <p:txBody>
          <a:bodyPr/>
          <a:lstStyle/>
          <a:p>
            <a:r>
              <a:rPr lang="en-US" dirty="0"/>
              <a:t>Here we change the assumption about today’s spot gold price (</a:t>
            </a:r>
            <a:r>
              <a:rPr lang="en-US" i="1" dirty="0"/>
              <a:t>S</a:t>
            </a:r>
            <a:r>
              <a:rPr lang="en-US" dirty="0"/>
              <a:t>0). Specifically, the spot gold price has risen to USD1,783.28 (= USD1,792.13(1.02)</a:t>
            </a:r>
            <a:r>
              <a:rPr lang="en-US" baseline="30000" dirty="0"/>
              <a:t>–0.25</a:t>
            </a:r>
            <a:r>
              <a:rPr lang="en-US" dirty="0"/>
              <a:t>) to eliminate the earlier arbitrage opportunity when the spot price was USD1,770. Assume again that the risk-free interest rate (</a:t>
            </a:r>
            <a:r>
              <a:rPr lang="en-US" i="1" dirty="0"/>
              <a:t>r</a:t>
            </a:r>
            <a:r>
              <a:rPr lang="en-US" dirty="0"/>
              <a:t>) is 2% and gold can be stored at no cost.</a:t>
            </a:r>
          </a:p>
          <a:p>
            <a:r>
              <a:rPr lang="en-US" b="1" dirty="0"/>
              <a:t>1. </a:t>
            </a:r>
            <a:r>
              <a:rPr lang="en-US" dirty="0"/>
              <a:t>Long forward commitment (agree to buy at </a:t>
            </a:r>
            <a:r>
              <a:rPr lang="en-US" i="1" dirty="0"/>
              <a:t>F</a:t>
            </a:r>
            <a:r>
              <a:rPr lang="en-US" baseline="-25000" dirty="0"/>
              <a:t>0</a:t>
            </a:r>
            <a:r>
              <a:rPr lang="en-US" dirty="0"/>
              <a:t>(</a:t>
            </a:r>
            <a:r>
              <a:rPr lang="en-US" i="1" dirty="0"/>
              <a:t>T</a:t>
            </a:r>
            <a:r>
              <a:rPr lang="en-US" dirty="0"/>
              <a:t>) at </a:t>
            </a:r>
            <a:r>
              <a:rPr lang="en-US" i="1" dirty="0"/>
              <a:t>t </a:t>
            </a:r>
            <a:r>
              <a:rPr lang="en-US" dirty="0"/>
              <a:t>= </a:t>
            </a:r>
            <a:r>
              <a:rPr lang="en-US" i="1" dirty="0"/>
              <a:t>T</a:t>
            </a:r>
            <a:r>
              <a:rPr lang="en-US" dirty="0"/>
              <a:t>)</a:t>
            </a:r>
          </a:p>
          <a:p>
            <a:r>
              <a:rPr lang="en-US" b="1" dirty="0"/>
              <a:t>2. </a:t>
            </a:r>
            <a:r>
              <a:rPr lang="en-US" dirty="0"/>
              <a:t>Borrow and purchase (borrow </a:t>
            </a:r>
            <a:r>
              <a:rPr lang="en-US" i="1" dirty="0"/>
              <a:t>S</a:t>
            </a:r>
            <a:r>
              <a:rPr lang="en-US" baseline="-25000" dirty="0"/>
              <a:t>0</a:t>
            </a:r>
            <a:r>
              <a:rPr lang="en-US" dirty="0"/>
              <a:t> and buy asset at </a:t>
            </a:r>
            <a:r>
              <a:rPr lang="en-US" i="1" dirty="0"/>
              <a:t>S</a:t>
            </a:r>
            <a:r>
              <a:rPr lang="en-US" baseline="-25000" dirty="0"/>
              <a:t>0</a:t>
            </a:r>
            <a:r>
              <a:rPr lang="en-US" dirty="0"/>
              <a:t> at </a:t>
            </a:r>
            <a:r>
              <a:rPr lang="en-US" i="1" dirty="0"/>
              <a:t>t </a:t>
            </a:r>
            <a:r>
              <a:rPr lang="en-US" dirty="0"/>
              <a:t>= 0):</a:t>
            </a:r>
          </a:p>
          <a:p>
            <a:endParaRPr lang="en-US" dirty="0"/>
          </a:p>
        </p:txBody>
      </p:sp>
    </p:spTree>
    <p:extLst>
      <p:ext uri="{BB962C8B-B14F-4D97-AF65-F5344CB8AC3E}">
        <p14:creationId xmlns:p14="http://schemas.microsoft.com/office/powerpoint/2010/main" val="39642044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8D2A-31B4-4366-B8F8-585A98AB60E7}"/>
              </a:ext>
            </a:extLst>
          </p:cNvPr>
          <p:cNvSpPr>
            <a:spLocks noGrp="1"/>
          </p:cNvSpPr>
          <p:nvPr>
            <p:ph type="title"/>
          </p:nvPr>
        </p:nvSpPr>
        <p:spPr/>
        <p:txBody>
          <a:bodyPr/>
          <a:lstStyle/>
          <a:p>
            <a:r>
              <a:rPr lang="en-US" altLang="zh-CN" dirty="0"/>
              <a:t>example</a:t>
            </a:r>
            <a:endParaRPr lang="en-US" dirty="0"/>
          </a:p>
        </p:txBody>
      </p:sp>
      <p:sp>
        <p:nvSpPr>
          <p:cNvPr id="3" name="Content Placeholder 2">
            <a:extLst>
              <a:ext uri="{FF2B5EF4-FFF2-40B4-BE49-F238E27FC236}">
                <a16:creationId xmlns:a16="http://schemas.microsoft.com/office/drawing/2014/main" id="{D5426EC3-856C-4835-8DF0-9229ADB3EFB2}"/>
              </a:ext>
            </a:extLst>
          </p:cNvPr>
          <p:cNvSpPr>
            <a:spLocks noGrp="1"/>
          </p:cNvSpPr>
          <p:nvPr>
            <p:ph idx="1"/>
          </p:nvPr>
        </p:nvSpPr>
        <p:spPr/>
        <p:txBody>
          <a:bodyPr/>
          <a:lstStyle/>
          <a:p>
            <a:r>
              <a:rPr lang="en-US" dirty="0" err="1"/>
              <a:t>Procam</a:t>
            </a:r>
            <a:r>
              <a:rPr lang="en-US" dirty="0"/>
              <a:t> Investments buys 100 ounces of gold at today’s spot price (</a:t>
            </a:r>
            <a:r>
              <a:rPr lang="en-US" i="1" dirty="0"/>
              <a:t>S</a:t>
            </a:r>
            <a:r>
              <a:rPr lang="en-US" dirty="0"/>
              <a:t>0) of</a:t>
            </a:r>
          </a:p>
          <a:p>
            <a:r>
              <a:rPr lang="en-US" dirty="0"/>
              <a:t>USD1,783.28 and simultaneously enters a forward commitment to sell gold at</a:t>
            </a:r>
          </a:p>
          <a:p>
            <a:r>
              <a:rPr lang="en-US" dirty="0"/>
              <a:t>the forward price, </a:t>
            </a:r>
            <a:r>
              <a:rPr lang="en-US" i="1" dirty="0"/>
              <a:t>F</a:t>
            </a:r>
            <a:r>
              <a:rPr lang="en-US" dirty="0"/>
              <a:t>0(</a:t>
            </a:r>
            <a:r>
              <a:rPr lang="en-US" i="1" dirty="0"/>
              <a:t>T</a:t>
            </a:r>
            <a:r>
              <a:rPr lang="en-US" dirty="0"/>
              <a:t>), of USD1,792.13. Again, we assume that gold can be</a:t>
            </a:r>
          </a:p>
          <a:p>
            <a:r>
              <a:rPr lang="en-US" dirty="0"/>
              <a:t>stored at no cost, and here we solve for </a:t>
            </a:r>
            <a:r>
              <a:rPr lang="en-US" dirty="0" err="1"/>
              <a:t>Procam’s</a:t>
            </a:r>
            <a:r>
              <a:rPr lang="en-US" dirty="0"/>
              <a:t> rate of return.</a:t>
            </a:r>
          </a:p>
          <a:p>
            <a:endParaRPr lang="en-US" dirty="0"/>
          </a:p>
        </p:txBody>
      </p:sp>
    </p:spTree>
    <p:extLst>
      <p:ext uri="{BB962C8B-B14F-4D97-AF65-F5344CB8AC3E}">
        <p14:creationId xmlns:p14="http://schemas.microsoft.com/office/powerpoint/2010/main" val="38339115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t>A derivative is a financial instrument that derives its value from the performance of an underlying asset. </a:t>
            </a:r>
          </a:p>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5F10-6638-4BD5-B3F0-8231C20251F0}"/>
              </a:ext>
            </a:extLst>
          </p:cNvPr>
          <p:cNvSpPr>
            <a:spLocks noGrp="1"/>
          </p:cNvSpPr>
          <p:nvPr>
            <p:ph type="title"/>
          </p:nvPr>
        </p:nvSpPr>
        <p:spPr/>
        <p:txBody>
          <a:bodyPr/>
          <a:lstStyle/>
          <a:p>
            <a:r>
              <a:rPr lang="en-US" dirty="0"/>
              <a:t>Derivative markets</a:t>
            </a:r>
          </a:p>
        </p:txBody>
      </p:sp>
      <p:pic>
        <p:nvPicPr>
          <p:cNvPr id="7" name="Content Placeholder 6">
            <a:extLst>
              <a:ext uri="{FF2B5EF4-FFF2-40B4-BE49-F238E27FC236}">
                <a16:creationId xmlns:a16="http://schemas.microsoft.com/office/drawing/2014/main" id="{3F5FFEA9-8999-499A-9BE7-D626862FD6D1}"/>
              </a:ext>
            </a:extLst>
          </p:cNvPr>
          <p:cNvPicPr>
            <a:picLocks noGrp="1" noChangeAspect="1"/>
          </p:cNvPicPr>
          <p:nvPr>
            <p:ph idx="1"/>
          </p:nvPr>
        </p:nvPicPr>
        <p:blipFill>
          <a:blip r:embed="rId2"/>
          <a:stretch>
            <a:fillRect/>
          </a:stretch>
        </p:blipFill>
        <p:spPr>
          <a:xfrm>
            <a:off x="978789" y="2919438"/>
            <a:ext cx="4905375" cy="2486025"/>
          </a:xfrm>
        </p:spPr>
      </p:pic>
      <p:pic>
        <p:nvPicPr>
          <p:cNvPr id="9" name="Picture 8">
            <a:extLst>
              <a:ext uri="{FF2B5EF4-FFF2-40B4-BE49-F238E27FC236}">
                <a16:creationId xmlns:a16="http://schemas.microsoft.com/office/drawing/2014/main" id="{8D054027-3373-4062-A04F-4732AF1EF65E}"/>
              </a:ext>
            </a:extLst>
          </p:cNvPr>
          <p:cNvPicPr>
            <a:picLocks noChangeAspect="1"/>
          </p:cNvPicPr>
          <p:nvPr/>
        </p:nvPicPr>
        <p:blipFill>
          <a:blip r:embed="rId3"/>
          <a:stretch>
            <a:fillRect/>
          </a:stretch>
        </p:blipFill>
        <p:spPr>
          <a:xfrm>
            <a:off x="6212900" y="2919438"/>
            <a:ext cx="4886325" cy="2628900"/>
          </a:xfrm>
          <a:prstGeom prst="rect">
            <a:avLst/>
          </a:prstGeom>
        </p:spPr>
      </p:pic>
      <p:sp>
        <p:nvSpPr>
          <p:cNvPr id="10" name="TextBox 9">
            <a:extLst>
              <a:ext uri="{FF2B5EF4-FFF2-40B4-BE49-F238E27FC236}">
                <a16:creationId xmlns:a16="http://schemas.microsoft.com/office/drawing/2014/main" id="{EC825338-B0CE-403E-BE18-F9E755FBEEF9}"/>
              </a:ext>
            </a:extLst>
          </p:cNvPr>
          <p:cNvSpPr txBox="1"/>
          <p:nvPr/>
        </p:nvSpPr>
        <p:spPr>
          <a:xfrm>
            <a:off x="978789" y="2084832"/>
            <a:ext cx="4905375" cy="461665"/>
          </a:xfrm>
          <a:prstGeom prst="rect">
            <a:avLst/>
          </a:prstGeom>
          <a:noFill/>
        </p:spPr>
        <p:txBody>
          <a:bodyPr wrap="square" rtlCol="0">
            <a:spAutoFit/>
          </a:bodyPr>
          <a:lstStyle/>
          <a:p>
            <a:r>
              <a:rPr lang="en-US" sz="2400" dirty="0"/>
              <a:t>OTC derivative markets</a:t>
            </a:r>
          </a:p>
        </p:txBody>
      </p:sp>
      <p:sp>
        <p:nvSpPr>
          <p:cNvPr id="11" name="TextBox 10">
            <a:extLst>
              <a:ext uri="{FF2B5EF4-FFF2-40B4-BE49-F238E27FC236}">
                <a16:creationId xmlns:a16="http://schemas.microsoft.com/office/drawing/2014/main" id="{68F3908A-978F-47AA-9098-3BD71B311057}"/>
              </a:ext>
            </a:extLst>
          </p:cNvPr>
          <p:cNvSpPr txBox="1"/>
          <p:nvPr/>
        </p:nvSpPr>
        <p:spPr>
          <a:xfrm>
            <a:off x="6096000" y="2084832"/>
            <a:ext cx="4886325" cy="461665"/>
          </a:xfrm>
          <a:prstGeom prst="rect">
            <a:avLst/>
          </a:prstGeom>
          <a:noFill/>
        </p:spPr>
        <p:txBody>
          <a:bodyPr wrap="square" rtlCol="0">
            <a:spAutoFit/>
          </a:bodyPr>
          <a:lstStyle/>
          <a:p>
            <a:r>
              <a:rPr lang="en-US" sz="2400" dirty="0"/>
              <a:t>Exchange treaded derivative market</a:t>
            </a:r>
          </a:p>
        </p:txBody>
      </p:sp>
    </p:spTree>
    <p:extLst>
      <p:ext uri="{BB962C8B-B14F-4D97-AF65-F5344CB8AC3E}">
        <p14:creationId xmlns:p14="http://schemas.microsoft.com/office/powerpoint/2010/main" val="214676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400" dirty="0"/>
              <a:t>For underlying assets with ownership benefits or benefit (B) or costs (C) expressed as a known amount in present value terms at t = 0—shown as PV()</a:t>
            </a:r>
            <a:r>
              <a:rPr lang="en-US" sz="2400" baseline="-25000" dirty="0"/>
              <a:t>0</a:t>
            </a:r>
            <a:r>
              <a:rPr lang="en-US" sz="2400" dirty="0"/>
              <a:t>—the relationship between spot and forward prices in </a:t>
            </a:r>
            <a:r>
              <a:rPr lang="en-US" sz="2400" dirty="0">
                <a:solidFill>
                  <a:srgbClr val="FF0000"/>
                </a:solidFill>
              </a:rPr>
              <a:t>discrete compounding</a:t>
            </a:r>
            <a:r>
              <a:rPr lang="en-US" sz="2400" dirty="0"/>
              <a:t> terms can be shown as </a:t>
            </a: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endParaRPr lang="en-US" sz="2400" dirty="0">
              <a:solidFill>
                <a:srgbClr val="FF0000"/>
              </a:solidFill>
            </a:endParaRPr>
          </a:p>
          <a:p>
            <a:pPr marL="0" indent="0">
              <a:buNone/>
            </a:pPr>
            <a:r>
              <a:rPr lang="en-US" sz="2400" b="1" dirty="0">
                <a:solidFill>
                  <a:srgbClr val="FF0000"/>
                </a:solidFill>
              </a:rPr>
              <a:t>F</a:t>
            </a:r>
            <a:r>
              <a:rPr lang="en-US" sz="2400" b="1" baseline="-25000" dirty="0">
                <a:solidFill>
                  <a:srgbClr val="FF0000"/>
                </a:solidFill>
              </a:rPr>
              <a:t>T</a:t>
            </a:r>
            <a:r>
              <a:rPr lang="en-US" sz="2400" b="1" dirty="0">
                <a:solidFill>
                  <a:srgbClr val="FF0000"/>
                </a:solidFill>
              </a:rPr>
              <a:t>=(S</a:t>
            </a:r>
            <a:r>
              <a:rPr lang="en-US" sz="2400" b="1" baseline="-25000" dirty="0">
                <a:solidFill>
                  <a:srgbClr val="FF0000"/>
                </a:solidFill>
              </a:rPr>
              <a:t>0</a:t>
            </a:r>
            <a:r>
              <a:rPr lang="en-US" sz="2400" b="1" dirty="0">
                <a:solidFill>
                  <a:srgbClr val="FF0000"/>
                </a:solidFill>
              </a:rPr>
              <a:t>+PVC</a:t>
            </a:r>
            <a:r>
              <a:rPr lang="en-US" sz="2400" b="1" baseline="-25000" dirty="0">
                <a:solidFill>
                  <a:srgbClr val="FF0000"/>
                </a:solidFill>
              </a:rPr>
              <a:t>0</a:t>
            </a:r>
            <a:r>
              <a:rPr lang="en-US" sz="2400" b="1" dirty="0">
                <a:solidFill>
                  <a:srgbClr val="FF0000"/>
                </a:solidFill>
              </a:rPr>
              <a:t>-PVB</a:t>
            </a:r>
            <a:r>
              <a:rPr lang="en-US" sz="2400" b="1" baseline="-25000" dirty="0">
                <a:solidFill>
                  <a:srgbClr val="FF0000"/>
                </a:solidFill>
              </a:rPr>
              <a:t>0</a:t>
            </a:r>
            <a:r>
              <a:rPr lang="en-US" sz="2400" b="1" dirty="0">
                <a:solidFill>
                  <a:srgbClr val="FF0000"/>
                </a:solidFill>
              </a:rPr>
              <a:t>)*(1+r)</a:t>
            </a:r>
            <a:r>
              <a:rPr lang="en-US" sz="2400" b="1" baseline="30000" dirty="0">
                <a:solidFill>
                  <a:srgbClr val="FF0000"/>
                </a:solidFill>
              </a:rPr>
              <a:t>T</a:t>
            </a: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661069"/>
            <a:ext cx="5915708" cy="222828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a:t>
            </a:r>
            <a:r>
              <a:rPr lang="en-US" dirty="0" err="1">
                <a:solidFill>
                  <a:srgbClr val="FF0000"/>
                </a:solidFill>
              </a:rPr>
              <a:t>PVB</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solidFill>
                  <a:srgbClr val="FF0000"/>
                </a:solidFill>
              </a:rPr>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344173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2467647497"/>
              </p:ext>
            </p:extLst>
          </p:nvPr>
        </p:nvGraphicFramePr>
        <p:xfrm>
          <a:off x="1024128" y="2286000"/>
          <a:ext cx="5167568"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260636359"/>
                    </a:ext>
                  </a:extLst>
                </a:gridCol>
                <a:gridCol w="1666050">
                  <a:extLst>
                    <a:ext uri="{9D8B030D-6E8A-4147-A177-3AD203B41FA5}">
                      <a16:colId xmlns:a16="http://schemas.microsoft.com/office/drawing/2014/main" val="3454595711"/>
                    </a:ext>
                  </a:extLst>
                </a:gridCol>
                <a:gridCol w="1643825">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800" dirty="0"/>
              <a:t>Forward rate agreement</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2940366157"/>
              </p:ext>
            </p:extLst>
          </p:nvPr>
        </p:nvGraphicFramePr>
        <p:xfrm>
          <a:off x="1023938" y="2286000"/>
          <a:ext cx="7597634" cy="1483360"/>
        </p:xfrm>
        <a:graphic>
          <a:graphicData uri="http://schemas.openxmlformats.org/drawingml/2006/table">
            <a:tbl>
              <a:tblPr firstRow="1" bandRow="1">
                <a:tableStyleId>{5C22544A-7EE6-4342-B048-85BDC9FD1C3A}</a:tableStyleId>
              </a:tblPr>
              <a:tblGrid>
                <a:gridCol w="1857693">
                  <a:extLst>
                    <a:ext uri="{9D8B030D-6E8A-4147-A177-3AD203B41FA5}">
                      <a16:colId xmlns:a16="http://schemas.microsoft.com/office/drawing/2014/main" val="1968569691"/>
                    </a:ext>
                  </a:extLst>
                </a:gridCol>
                <a:gridCol w="1666050">
                  <a:extLst>
                    <a:ext uri="{9D8B030D-6E8A-4147-A177-3AD203B41FA5}">
                      <a16:colId xmlns:a16="http://schemas.microsoft.com/office/drawing/2014/main" val="1767555465"/>
                    </a:ext>
                  </a:extLst>
                </a:gridCol>
                <a:gridCol w="1643825">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8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6043-708C-4C2C-A7CD-BA5F1BD879A2}"/>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4EE0A397-6DCF-4686-B34A-FA84F1C9D26C}"/>
              </a:ext>
            </a:extLst>
          </p:cNvPr>
          <p:cNvSpPr>
            <a:spLocks noGrp="1"/>
          </p:cNvSpPr>
          <p:nvPr>
            <p:ph idx="1"/>
          </p:nvPr>
        </p:nvSpPr>
        <p:spPr/>
        <p:txBody>
          <a:bodyPr/>
          <a:lstStyle/>
          <a:p>
            <a:r>
              <a:rPr lang="en-US" dirty="0"/>
              <a:t>Assume, for example, that today we observe a current three-month MRR of 1.25% and a current six-month MRR of 1.75%. How can we solve for the three-month implied forward MRR in three months’ time (IFR3m, 3m)?</a:t>
            </a:r>
          </a:p>
          <a:p>
            <a:r>
              <a:rPr lang="en-US" dirty="0"/>
              <a:t>(1+APR</a:t>
            </a:r>
            <a:r>
              <a:rPr lang="en-US" baseline="-25000" dirty="0"/>
              <a:t>4</a:t>
            </a:r>
            <a:r>
              <a:rPr lang="en-US" dirty="0"/>
              <a:t>/4)</a:t>
            </a:r>
            <a:r>
              <a:rPr lang="en-US" baseline="30000" dirty="0"/>
              <a:t>4</a:t>
            </a:r>
            <a:r>
              <a:rPr lang="en-US" dirty="0"/>
              <a:t>=(1+0.0175/2)</a:t>
            </a:r>
            <a:r>
              <a:rPr lang="en-US" baseline="30000" dirty="0"/>
              <a:t>2</a:t>
            </a:r>
          </a:p>
          <a:p>
            <a:r>
              <a:rPr lang="en-US" dirty="0"/>
              <a:t>APR</a:t>
            </a:r>
            <a:r>
              <a:rPr lang="en-US" baseline="-25000" dirty="0"/>
              <a:t>4</a:t>
            </a:r>
            <a:r>
              <a:rPr lang="en-US" dirty="0"/>
              <a:t>=1.74619%</a:t>
            </a:r>
          </a:p>
          <a:p>
            <a:r>
              <a:rPr lang="en-US" dirty="0"/>
              <a:t>(1+Z</a:t>
            </a:r>
            <a:r>
              <a:rPr lang="en-US" baseline="-25000" dirty="0"/>
              <a:t>3m</a:t>
            </a:r>
            <a:r>
              <a:rPr lang="en-US" dirty="0"/>
              <a:t>/4)*(1+IFR</a:t>
            </a:r>
            <a:r>
              <a:rPr lang="en-US" baseline="-25000" dirty="0"/>
              <a:t>3m,3m</a:t>
            </a:r>
            <a:r>
              <a:rPr lang="en-US" dirty="0"/>
              <a:t>/4)=(1+Z</a:t>
            </a:r>
            <a:r>
              <a:rPr lang="en-US" baseline="-25000" dirty="0"/>
              <a:t>6m</a:t>
            </a:r>
            <a:r>
              <a:rPr lang="en-US" dirty="0"/>
              <a:t>/4)</a:t>
            </a:r>
            <a:r>
              <a:rPr lang="en-US" baseline="30000" dirty="0"/>
              <a:t>2</a:t>
            </a:r>
          </a:p>
          <a:p>
            <a:r>
              <a:rPr lang="en-US" dirty="0"/>
              <a:t>IFR</a:t>
            </a:r>
            <a:r>
              <a:rPr lang="en-US" baseline="-25000" dirty="0"/>
              <a:t>3m,3m</a:t>
            </a:r>
            <a:r>
              <a:rPr lang="en-US" dirty="0"/>
              <a:t>=2.24299%</a:t>
            </a:r>
          </a:p>
          <a:p>
            <a:endParaRPr lang="en-US" dirty="0"/>
          </a:p>
        </p:txBody>
      </p:sp>
    </p:spTree>
    <p:extLst>
      <p:ext uri="{BB962C8B-B14F-4D97-AF65-F5344CB8AC3E}">
        <p14:creationId xmlns:p14="http://schemas.microsoft.com/office/powerpoint/2010/main" val="1108124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8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solidFill>
                  <a:srgbClr val="FF0000"/>
                </a:solidFill>
              </a:rPr>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1701773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a:bodyPr>
          <a:lstStyle/>
          <a:p>
            <a:r>
              <a:rPr lang="en-US" sz="4000" dirty="0"/>
              <a:t>Pricing and valuation of futures</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sz="2800" dirty="0"/>
              <a:t>The futures price, f</a:t>
            </a:r>
            <a:r>
              <a:rPr lang="en-US" sz="2800" baseline="-25000" dirty="0"/>
              <a:t>0</a:t>
            </a:r>
            <a:r>
              <a:rPr lang="en-US" sz="2800" dirty="0"/>
              <a:t>(T), is </a:t>
            </a:r>
            <a:r>
              <a:rPr lang="en-US" sz="2800" dirty="0">
                <a:solidFill>
                  <a:srgbClr val="FF0000"/>
                </a:solidFill>
              </a:rPr>
              <a:t>identical</a:t>
            </a:r>
            <a:r>
              <a:rPr lang="en-US" sz="2800" dirty="0"/>
              <a:t> to the forward price from a previous lesson.</a:t>
            </a:r>
          </a:p>
          <a:p>
            <a:r>
              <a:rPr lang="en-US" sz="2800" dirty="0"/>
              <a:t>f</a:t>
            </a:r>
            <a:r>
              <a:rPr lang="en-US" sz="2800" baseline="-25000" dirty="0"/>
              <a:t>0</a:t>
            </a:r>
            <a:r>
              <a:rPr lang="en-US" sz="2800" dirty="0"/>
              <a:t>(T)=S</a:t>
            </a:r>
            <a:r>
              <a:rPr lang="en-US" sz="2800" baseline="-25000" dirty="0"/>
              <a:t>0</a:t>
            </a:r>
            <a:r>
              <a:rPr lang="en-US" sz="2800" dirty="0"/>
              <a:t>(1+r)</a:t>
            </a:r>
            <a:r>
              <a:rPr lang="en-US" sz="2800" baseline="30000" dirty="0"/>
              <a:t>T</a:t>
            </a:r>
          </a:p>
          <a:p>
            <a:r>
              <a:rPr lang="en-US" sz="2800" dirty="0"/>
              <a:t>f</a:t>
            </a:r>
            <a:r>
              <a:rPr lang="en-US" sz="2800" baseline="-25000" dirty="0"/>
              <a:t>0</a:t>
            </a:r>
            <a:r>
              <a:rPr lang="en-US" sz="2800" dirty="0"/>
              <a:t>(T)=[S</a:t>
            </a:r>
            <a:r>
              <a:rPr lang="en-US" sz="2800" baseline="-25000" dirty="0"/>
              <a:t>0</a:t>
            </a:r>
            <a:r>
              <a:rPr lang="en-US" sz="2800" dirty="0"/>
              <a:t>+PVC</a:t>
            </a:r>
            <a:r>
              <a:rPr lang="en-US" sz="2800" baseline="-25000" dirty="0"/>
              <a:t>0</a:t>
            </a:r>
            <a:r>
              <a:rPr lang="en-US" sz="2800" dirty="0"/>
              <a:t>-PVB</a:t>
            </a:r>
            <a:r>
              <a:rPr lang="en-US" sz="2800" baseline="-25000" dirty="0"/>
              <a:t>0 </a:t>
            </a:r>
            <a:r>
              <a:rPr lang="en-US" sz="2800" dirty="0"/>
              <a:t>](1+r)</a:t>
            </a:r>
            <a:r>
              <a:rPr lang="en-US" sz="2800" baseline="30000" dirty="0"/>
              <a:t>T</a:t>
            </a:r>
          </a:p>
          <a:p>
            <a:pPr marL="0" indent="0">
              <a:buNone/>
            </a:pPr>
            <a:r>
              <a:rPr lang="en-US" sz="2800" baseline="30000" dirty="0"/>
              <a:t>  </a:t>
            </a:r>
            <a:r>
              <a:rPr lang="en-US" sz="2800" dirty="0"/>
              <a:t>f</a:t>
            </a:r>
            <a:r>
              <a:rPr lang="en-US" sz="2800" baseline="-25000" dirty="0"/>
              <a:t>0</a:t>
            </a:r>
            <a:r>
              <a:rPr lang="en-US" sz="2800" dirty="0"/>
              <a:t>(T)=S</a:t>
            </a:r>
            <a:r>
              <a:rPr lang="en-US" sz="2800" baseline="-25000" dirty="0"/>
              <a:t>0</a:t>
            </a:r>
            <a:r>
              <a:rPr lang="en-US" sz="2800" dirty="0"/>
              <a:t>e</a:t>
            </a:r>
            <a:r>
              <a:rPr lang="en-US" sz="2800" baseline="30000" dirty="0"/>
              <a:t>rT</a:t>
            </a:r>
          </a:p>
          <a:p>
            <a:r>
              <a:rPr lang="en-US" sz="2800" dirty="0"/>
              <a:t>f</a:t>
            </a:r>
            <a:r>
              <a:rPr lang="en-US" sz="2800" baseline="-25000" dirty="0"/>
              <a:t>0</a:t>
            </a:r>
            <a:r>
              <a:rPr lang="en-US" sz="2800" dirty="0"/>
              <a:t>(T)=S</a:t>
            </a:r>
            <a:r>
              <a:rPr lang="en-US" sz="2800" baseline="-25000" dirty="0"/>
              <a:t>0</a:t>
            </a:r>
            <a:r>
              <a:rPr lang="en-US" sz="2800" dirty="0"/>
              <a:t>e</a:t>
            </a:r>
            <a:r>
              <a:rPr lang="en-US" sz="2800" baseline="30000" dirty="0"/>
              <a:t>(</a:t>
            </a:r>
            <a:r>
              <a:rPr lang="en-US" sz="2800" baseline="30000" dirty="0" err="1"/>
              <a:t>r+C-B</a:t>
            </a:r>
            <a:r>
              <a:rPr lang="en-US" sz="2800"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a:t>
            </a:r>
            <a:r>
              <a:rPr lang="en-US" sz="2000" dirty="0">
                <a:solidFill>
                  <a:srgbClr val="FF0000"/>
                </a:solidFill>
              </a:rPr>
              <a:t>long futures </a:t>
            </a:r>
            <a:r>
              <a:rPr lang="en-US" sz="2000" dirty="0"/>
              <a:t>contracts are </a:t>
            </a:r>
            <a:r>
              <a:rPr lang="en-US" sz="2000" dirty="0">
                <a:solidFill>
                  <a:srgbClr val="FF0000"/>
                </a:solidFill>
              </a:rPr>
              <a:t>more attractive </a:t>
            </a:r>
            <a:r>
              <a:rPr lang="en-US" sz="2000" dirty="0"/>
              <a:t>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a:t>
            </a:r>
            <a:r>
              <a:rPr lang="en-US" sz="2000" dirty="0">
                <a:solidFill>
                  <a:srgbClr val="FF0000"/>
                </a:solidFill>
              </a:rPr>
              <a:t>long forward </a:t>
            </a:r>
            <a:r>
              <a:rPr lang="en-US" sz="2000" dirty="0"/>
              <a:t>positions being </a:t>
            </a:r>
            <a:r>
              <a:rPr lang="en-US" sz="2000" dirty="0">
                <a:solidFill>
                  <a:srgbClr val="FF0000"/>
                </a:solidFill>
              </a:rPr>
              <a:t>more desirable</a:t>
            </a:r>
            <a:r>
              <a:rPr lang="en-US" sz="2000" dirty="0"/>
              <a:t>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10332130"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613246634"/>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7.56</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a:bodyPr>
          <a:lstStyle/>
          <a:p>
            <a:r>
              <a:rPr lang="en-US" sz="4800" dirty="0"/>
              <a:t>Pricing and valuation of futures</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lnSpcReduction="10000"/>
          </a:bodyPr>
          <a:lstStyle/>
          <a:p>
            <a:r>
              <a:rPr lang="en-US" sz="2800" b="1" dirty="0">
                <a:solidFill>
                  <a:srgbClr val="FF0000"/>
                </a:solidFill>
              </a:rPr>
              <a:t>Characteristics:</a:t>
            </a:r>
          </a:p>
          <a:p>
            <a:r>
              <a:rPr lang="en-US" sz="2000" dirty="0"/>
              <a:t>The </a:t>
            </a:r>
            <a:r>
              <a:rPr lang="en-US" sz="2000" dirty="0">
                <a:solidFill>
                  <a:srgbClr val="FF0000"/>
                </a:solidFill>
              </a:rPr>
              <a:t>forward contract price</a:t>
            </a:r>
            <a:r>
              <a:rPr lang="en-US" sz="2000" dirty="0"/>
              <a:t>, F</a:t>
            </a:r>
            <a:r>
              <a:rPr lang="en-US" sz="2000" baseline="-25000" dirty="0"/>
              <a:t>0</a:t>
            </a:r>
            <a:r>
              <a:rPr lang="en-US" sz="2000" dirty="0"/>
              <a:t>(T), </a:t>
            </a:r>
            <a:r>
              <a:rPr lang="en-US" sz="2000" dirty="0">
                <a:solidFill>
                  <a:srgbClr val="FF0000"/>
                </a:solidFill>
              </a:rPr>
              <a:t>remains fixed </a:t>
            </a:r>
            <a:r>
              <a:rPr lang="en-US" sz="2000" dirty="0"/>
              <a:t>until the contract matures. </a:t>
            </a:r>
          </a:p>
          <a:p>
            <a:r>
              <a:rPr lang="en-US" sz="2000" dirty="0">
                <a:solidFill>
                  <a:srgbClr val="FF0000"/>
                </a:solidFill>
              </a:rPr>
              <a:t>Forward</a:t>
            </a:r>
            <a:r>
              <a:rPr lang="en-US" sz="2000" dirty="0"/>
              <a:t> contract </a:t>
            </a:r>
            <a:r>
              <a:rPr lang="en-US" sz="2000" dirty="0">
                <a:solidFill>
                  <a:srgbClr val="FF0000"/>
                </a:solidFill>
              </a:rPr>
              <a:t>MTM value </a:t>
            </a:r>
            <a:r>
              <a:rPr lang="en-US" sz="2000" dirty="0"/>
              <a:t>changes are captured by the </a:t>
            </a:r>
            <a:r>
              <a:rPr lang="en-US" sz="2000" dirty="0">
                <a:solidFill>
                  <a:srgbClr val="FF0000"/>
                </a:solidFill>
              </a:rPr>
              <a:t>difference</a:t>
            </a:r>
            <a:r>
              <a:rPr lang="en-US" sz="2000" dirty="0"/>
              <a:t> between the </a:t>
            </a:r>
            <a:r>
              <a:rPr lang="en-US" sz="2000" dirty="0">
                <a:solidFill>
                  <a:srgbClr val="FF0000"/>
                </a:solidFill>
              </a:rPr>
              <a:t>current spot price</a:t>
            </a:r>
            <a:r>
              <a:rPr lang="en-US" sz="2000" dirty="0"/>
              <a:t>, S</a:t>
            </a:r>
            <a:r>
              <a:rPr lang="en-US" sz="2000" baseline="-25000" dirty="0"/>
              <a:t>t</a:t>
            </a:r>
            <a:r>
              <a:rPr lang="en-US" sz="2000" dirty="0"/>
              <a:t>, and the </a:t>
            </a:r>
            <a:r>
              <a:rPr lang="en-US" sz="2000" dirty="0">
                <a:solidFill>
                  <a:srgbClr val="FF0000"/>
                </a:solidFill>
              </a:rPr>
              <a:t>present value of the forward price</a:t>
            </a:r>
            <a:r>
              <a:rPr lang="en-US" sz="2000" dirty="0"/>
              <a:t>, </a:t>
            </a:r>
            <a:r>
              <a:rPr lang="en-US" sz="2000" dirty="0" err="1"/>
              <a:t>PV</a:t>
            </a:r>
            <a:r>
              <a:rPr lang="en-US" sz="2000" baseline="-25000" dirty="0" err="1"/>
              <a:t>t</a:t>
            </a:r>
            <a:r>
              <a:rPr lang="en-US" sz="2000" dirty="0"/>
              <a:t>[F</a:t>
            </a:r>
            <a:r>
              <a:rPr lang="en-US" sz="2000" baseline="-25000" dirty="0"/>
              <a:t>0</a:t>
            </a:r>
            <a:r>
              <a:rPr lang="en-US" sz="2000" dirty="0"/>
              <a:t>(T)].</a:t>
            </a:r>
          </a:p>
          <a:p>
            <a:r>
              <a:rPr lang="en-US" sz="2000" dirty="0"/>
              <a:t> This </a:t>
            </a:r>
            <a:r>
              <a:rPr lang="en-US" sz="2000" dirty="0">
                <a:solidFill>
                  <a:srgbClr val="FF0000"/>
                </a:solidFill>
              </a:rPr>
              <a:t>forward</a:t>
            </a:r>
            <a:r>
              <a:rPr lang="en-US" sz="2000" dirty="0"/>
              <a:t> contract MTM is </a:t>
            </a:r>
            <a:r>
              <a:rPr lang="en-US" sz="2000" dirty="0">
                <a:solidFill>
                  <a:srgbClr val="FF0000"/>
                </a:solidFill>
              </a:rPr>
              <a:t>not settled until maturity</a:t>
            </a:r>
            <a:r>
              <a:rPr lang="en-US" sz="2000" dirty="0"/>
              <a:t>, giving rise to counterparty </a:t>
            </a:r>
            <a:r>
              <a:rPr lang="en-US" sz="2000" dirty="0">
                <a:solidFill>
                  <a:srgbClr val="FF0000"/>
                </a:solidFill>
              </a:rPr>
              <a:t>credit risk </a:t>
            </a:r>
            <a:r>
              <a:rPr lang="en-US" sz="2000" dirty="0"/>
              <a:t>over time since no cash is exchanged from inception of the contract to its maturity or expiration.</a:t>
            </a:r>
          </a:p>
          <a:p>
            <a:r>
              <a:rPr lang="en-US" sz="2000" dirty="0">
                <a:solidFill>
                  <a:srgbClr val="FF0000"/>
                </a:solidFill>
              </a:rPr>
              <a:t>Futures contract prices fluctuate </a:t>
            </a:r>
            <a:r>
              <a:rPr lang="en-US" sz="2000" dirty="0"/>
              <a:t>daily based upon market changes. </a:t>
            </a:r>
          </a:p>
          <a:p>
            <a:r>
              <a:rPr lang="en-US" sz="2000" dirty="0"/>
              <a:t>The </a:t>
            </a:r>
            <a:r>
              <a:rPr lang="en-US" sz="2000" dirty="0">
                <a:solidFill>
                  <a:srgbClr val="FF0000"/>
                </a:solidFill>
              </a:rPr>
              <a:t>daily settlement mechanism </a:t>
            </a:r>
            <a:r>
              <a:rPr lang="en-US" sz="2000" dirty="0"/>
              <a:t>resets the futures </a:t>
            </a:r>
            <a:r>
              <a:rPr lang="en-US" sz="2000" dirty="0">
                <a:solidFill>
                  <a:srgbClr val="FF0000"/>
                </a:solidFill>
              </a:rPr>
              <a:t>MTM to zero</a:t>
            </a:r>
            <a:r>
              <a:rPr lang="en-US" sz="2000" dirty="0"/>
              <a:t>, and variation margin is exchanged to settle the difference, </a:t>
            </a:r>
            <a:r>
              <a:rPr lang="en-US" sz="2000" dirty="0">
                <a:solidFill>
                  <a:srgbClr val="FF0000"/>
                </a:solidFill>
              </a:rPr>
              <a:t>reducing</a:t>
            </a:r>
            <a:r>
              <a:rPr lang="en-US" sz="2000" dirty="0"/>
              <a:t> </a:t>
            </a:r>
            <a:r>
              <a:rPr lang="en-US" sz="2000" dirty="0">
                <a:solidFill>
                  <a:srgbClr val="FF0000"/>
                </a:solidFill>
              </a:rPr>
              <a:t>counterparty credit risk</a:t>
            </a:r>
            <a:r>
              <a:rPr lang="en-US" sz="20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sz="2800" dirty="0"/>
              <a:t>f</a:t>
            </a:r>
            <a:r>
              <a:rPr lang="it-IT" sz="2800" baseline="-25000" dirty="0"/>
              <a:t>A,B−A </a:t>
            </a:r>
            <a:r>
              <a:rPr lang="it-IT" sz="2800" dirty="0"/>
              <a:t>= 100 − (100 × MRR</a:t>
            </a:r>
            <a:r>
              <a:rPr lang="it-IT" sz="2800" baseline="-25000" dirty="0"/>
              <a:t>A,B−A</a:t>
            </a:r>
            <a:r>
              <a:rPr lang="it-IT" sz="2800" dirty="0"/>
              <a:t>)</a:t>
            </a:r>
          </a:p>
          <a:p>
            <a:r>
              <a:rPr lang="en-US" sz="2800" dirty="0"/>
              <a:t>Where </a:t>
            </a:r>
            <a:r>
              <a:rPr lang="en-US" sz="2800" dirty="0" err="1"/>
              <a:t>f</a:t>
            </a:r>
            <a:r>
              <a:rPr lang="en-US" sz="2800" baseline="-25000" dirty="0" err="1"/>
              <a:t>A,B</a:t>
            </a:r>
            <a:r>
              <a:rPr lang="en-US" sz="2800" baseline="-25000" dirty="0"/>
              <a:t>-A </a:t>
            </a:r>
            <a:r>
              <a:rPr lang="en-US" sz="2800" dirty="0"/>
              <a:t>represents the futures price for a market reference rate for B-A periods that begins in A periods (MRR</a:t>
            </a:r>
            <a:r>
              <a:rPr lang="en-US" sz="2800" baseline="-25000" dirty="0"/>
              <a:t>A,B-A</a:t>
            </a:r>
            <a:r>
              <a:rPr lang="en-US" sz="2800" dirty="0"/>
              <a:t>)</a:t>
            </a:r>
          </a:p>
          <a:p>
            <a:r>
              <a:rPr lang="en-US" sz="2800" dirty="0"/>
              <a:t>f3m,3m : 98.25 = 100-(100*MRR</a:t>
            </a:r>
            <a:r>
              <a:rPr lang="en-US" sz="2800" baseline="-25000" dirty="0"/>
              <a:t>3m,3m</a:t>
            </a:r>
            <a:r>
              <a:rPr lang="en-US" sz="2800" dirty="0"/>
              <a:t>)</a:t>
            </a:r>
          </a:p>
          <a:p>
            <a:r>
              <a:rPr lang="en-US" sz="2800" dirty="0"/>
              <a:t>MRR</a:t>
            </a:r>
            <a:r>
              <a:rPr lang="en-US" sz="2800" baseline="-25000" dirty="0"/>
              <a:t>3m,3m</a:t>
            </a:r>
            <a:r>
              <a:rPr lang="en-US" sz="2800" dirty="0"/>
              <a:t>=1.75%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2018670671"/>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dirty="0"/>
                        <a:t>Gains from rising MRR(borrower)</a:t>
                      </a:r>
                    </a:p>
                  </a:txBody>
                  <a:tcPr marL="142650" marR="142650" marT="71325" marB="71325"/>
                </a:tc>
                <a:tc>
                  <a:txBody>
                    <a:bodyPr/>
                    <a:lstStyle/>
                    <a:p>
                      <a:r>
                        <a:rPr lang="en-US" sz="2800" dirty="0"/>
                        <a:t>Gains from falling MRR(lender)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a:t>
            </a:r>
            <a:r>
              <a:rPr lang="en-US" dirty="0">
                <a:solidFill>
                  <a:srgbClr val="FF0000"/>
                </a:solidFill>
              </a:rPr>
              <a:t>daily settlement </a:t>
            </a:r>
            <a:r>
              <a:rPr lang="en-US" dirty="0"/>
              <a:t>occurs based on price changes, which translate into futures contract </a:t>
            </a:r>
            <a:r>
              <a:rPr lang="en-US" dirty="0">
                <a:solidFill>
                  <a:srgbClr val="FF0000"/>
                </a:solidFill>
              </a:rPr>
              <a:t>basis point value </a:t>
            </a:r>
            <a:r>
              <a:rPr lang="en-US" dirty="0"/>
              <a:t>(BPV) as follows:</a:t>
            </a:r>
          </a:p>
          <a:p>
            <a:r>
              <a:rPr lang="en-US" dirty="0"/>
              <a:t>Futures Contract </a:t>
            </a:r>
            <a:r>
              <a:rPr lang="en-US" dirty="0">
                <a:solidFill>
                  <a:srgbClr val="FF0000"/>
                </a:solidFill>
              </a:rPr>
              <a:t>BPV</a:t>
            </a:r>
            <a:r>
              <a:rPr lang="en-US" dirty="0"/>
              <a:t> =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9700698" cy="1499616"/>
          </a:xfrm>
        </p:spPr>
        <p:txBody>
          <a:bodyPr>
            <a:normAutofit/>
          </a:bodyPr>
          <a:lstStyle/>
          <a:p>
            <a:r>
              <a:rPr lang="en-US" sz="3500" dirty="0"/>
              <a:t>Pricing and valuation of futures</a:t>
            </a:r>
            <a:br>
              <a:rPr lang="en-US" sz="3500" dirty="0"/>
            </a:br>
            <a:r>
              <a:rPr lang="en-US" sz="3500" dirty="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800" dirty="0"/>
              <a:t>Pricing and valuation of forward</a:t>
            </a:r>
          </a:p>
          <a:p>
            <a:pPr>
              <a:buFont typeface="Wingdings" panose="05000000000000000000" pitchFamily="2" charset="2"/>
              <a:buChar char="Ø"/>
            </a:pPr>
            <a:r>
              <a:rPr lang="en-US" sz="2800" dirty="0"/>
              <a:t>Forward rate agreement</a:t>
            </a:r>
          </a:p>
          <a:p>
            <a:pPr>
              <a:buFont typeface="Wingdings" panose="05000000000000000000" pitchFamily="2" charset="2"/>
              <a:buChar char="Ø"/>
            </a:pPr>
            <a:r>
              <a:rPr lang="en-US" sz="2800" dirty="0"/>
              <a:t>Pricing and valuation of futures</a:t>
            </a:r>
          </a:p>
          <a:p>
            <a:pPr>
              <a:buFont typeface="Wingdings" panose="05000000000000000000" pitchFamily="2" charset="2"/>
              <a:buChar char="Ø"/>
            </a:pPr>
            <a:r>
              <a:rPr lang="en-US" sz="2800" dirty="0">
                <a:solidFill>
                  <a:srgbClr val="FF0000"/>
                </a:solidFill>
              </a:rPr>
              <a:t>Pricing and valuation of swap</a:t>
            </a:r>
          </a:p>
          <a:p>
            <a:pPr>
              <a:buFont typeface="Wingdings" panose="05000000000000000000" pitchFamily="2" charset="2"/>
              <a:buChar char="Ø"/>
            </a:pPr>
            <a:r>
              <a:rPr lang="en-US" sz="2800" dirty="0"/>
              <a:t>Pricing and valuation of option</a:t>
            </a:r>
          </a:p>
          <a:p>
            <a:pPr>
              <a:buFont typeface="Wingdings" panose="05000000000000000000" pitchFamily="2" charset="2"/>
              <a:buChar char="Ø"/>
            </a:pPr>
            <a:r>
              <a:rPr lang="en-US" sz="2800" dirty="0"/>
              <a:t>Put-call parity</a:t>
            </a:r>
          </a:p>
          <a:p>
            <a:pPr>
              <a:buFont typeface="Wingdings" panose="05000000000000000000" pitchFamily="2" charset="2"/>
              <a:buChar char="Ø"/>
            </a:pPr>
            <a:r>
              <a:rPr lang="en-US" sz="2800" dirty="0"/>
              <a:t>One-period binominal model</a:t>
            </a:r>
          </a:p>
          <a:p>
            <a:endParaRPr lang="en-US" dirty="0"/>
          </a:p>
        </p:txBody>
      </p:sp>
    </p:spTree>
    <p:extLst>
      <p:ext uri="{BB962C8B-B14F-4D97-AF65-F5344CB8AC3E}">
        <p14:creationId xmlns:p14="http://schemas.microsoft.com/office/powerpoint/2010/main" val="39012872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800" dirty="0"/>
              <a:t>Pricing and valuation of swap</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3304177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800" dirty="0"/>
              <a:t>Pricing and valuation of swap</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790748063"/>
              </p:ext>
            </p:extLst>
          </p:nvPr>
        </p:nvGraphicFramePr>
        <p:xfrm>
          <a:off x="1024126" y="2286000"/>
          <a:ext cx="2882856" cy="3477491"/>
        </p:xfrm>
        <a:graphic>
          <a:graphicData uri="http://schemas.openxmlformats.org/drawingml/2006/table">
            <a:tbl>
              <a:tblPr firstRow="1" bandRow="1">
                <a:tableStyleId>{5C22544A-7EE6-4342-B048-85BDC9FD1C3A}</a:tableStyleId>
              </a:tblPr>
              <a:tblGrid>
                <a:gridCol w="1441428">
                  <a:extLst>
                    <a:ext uri="{9D8B030D-6E8A-4147-A177-3AD203B41FA5}">
                      <a16:colId xmlns:a16="http://schemas.microsoft.com/office/drawing/2014/main" val="1589181874"/>
                    </a:ext>
                  </a:extLst>
                </a:gridCol>
                <a:gridCol w="1441428">
                  <a:extLst>
                    <a:ext uri="{9D8B030D-6E8A-4147-A177-3AD203B41FA5}">
                      <a16:colId xmlns:a16="http://schemas.microsoft.com/office/drawing/2014/main" val="1736398216"/>
                    </a:ext>
                  </a:extLst>
                </a:gridCol>
              </a:tblGrid>
              <a:tr h="1270037">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735818">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735818">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735818">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2964065609"/>
              </p:ext>
            </p:extLst>
          </p:nvPr>
        </p:nvGraphicFramePr>
        <p:xfrm>
          <a:off x="4103997" y="2286000"/>
          <a:ext cx="6640204" cy="3584223"/>
        </p:xfrm>
        <a:graphic>
          <a:graphicData uri="http://schemas.openxmlformats.org/drawingml/2006/table">
            <a:tbl>
              <a:tblPr firstRow="1" bandRow="1">
                <a:tableStyleId>{5C22544A-7EE6-4342-B048-85BDC9FD1C3A}</a:tableStyleId>
              </a:tblPr>
              <a:tblGrid>
                <a:gridCol w="6640204">
                  <a:extLst>
                    <a:ext uri="{9D8B030D-6E8A-4147-A177-3AD203B41FA5}">
                      <a16:colId xmlns:a16="http://schemas.microsoft.com/office/drawing/2014/main" val="3362744181"/>
                    </a:ext>
                  </a:extLst>
                </a:gridCol>
              </a:tblGrid>
              <a:tr h="1111474">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1081987">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284029">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800" dirty="0"/>
              <a:t>Pricing and valuation of swap</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8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a:t>
            </a:r>
            <a:r>
              <a:rPr lang="en-US" dirty="0">
                <a:solidFill>
                  <a:srgbClr val="FF0000"/>
                </a:solidFill>
              </a:rPr>
              <a:t>greater liquidity </a:t>
            </a:r>
            <a:r>
              <a:rPr lang="en-US" dirty="0"/>
              <a:t>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a:bodyPr>
          <a:lstStyle/>
          <a:p>
            <a:r>
              <a:rPr lang="en-US" sz="4300" dirty="0"/>
              <a:t>Pricing and valuation of swap</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a:bodyPr>
          <a:lstStyle/>
          <a:p>
            <a:r>
              <a:rPr lang="en-US" sz="3900" dirty="0"/>
              <a:t>Pricing and valuation of swap</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a:bodyPr>
          <a:lstStyle/>
          <a:p>
            <a:r>
              <a:rPr lang="en-US" dirty="0"/>
              <a:t>Pricing and valuation of swap</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dirty="0"/>
                  <a:t>  </a:t>
                </a:r>
                <a:r>
                  <a:rPr lang="en-US" dirty="0"/>
                  <a:t>IFR</a:t>
                </a:r>
                <a:r>
                  <a:rPr lang="en-US" baseline="-25000" dirty="0"/>
                  <a:t>0,1</a:t>
                </a:r>
                <a:r>
                  <a:rPr lang="en-US" dirty="0"/>
                  <a:t>=2.2727%</a:t>
                </a:r>
                <a:endParaRPr lang="en-US" dirty="0">
                  <a:latin typeface="Arial" panose="020B0604020202020204" pitchFamily="34" charset="0"/>
                </a:endParaRPr>
              </a:p>
              <a:p>
                <a:pPr marL="0" fontAlgn="t">
                  <a:spcBef>
                    <a:spcPts val="0"/>
                  </a:spcBef>
                  <a:spcAft>
                    <a:spcPts val="0"/>
                  </a:spcAft>
                </a:pPr>
                <a:r>
                  <a:rPr lang="en-US" dirty="0"/>
                  <a:t>(1+2.2727%)*(1+IFR</a:t>
                </a:r>
                <a:r>
                  <a:rPr lang="en-US" baseline="-25000" dirty="0"/>
                  <a:t>1,1</a:t>
                </a:r>
                <a:r>
                  <a:rPr lang="en-US" dirty="0"/>
                  <a:t>)=(1+3.0323%)</a:t>
                </a:r>
                <a:r>
                  <a:rPr lang="en-US" baseline="30000" dirty="0"/>
                  <a:t>2</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1,1</a:t>
                </a:r>
                <a:r>
                  <a:rPr lang="en-US" dirty="0"/>
                  <a:t>=3.7975%</a:t>
                </a:r>
                <a:endParaRPr lang="en-US" dirty="0">
                  <a:latin typeface="Arial" panose="020B0604020202020204" pitchFamily="34" charset="0"/>
                </a:endParaRPr>
              </a:p>
              <a:p>
                <a:pPr marL="0" fontAlgn="t">
                  <a:spcBef>
                    <a:spcPts val="0"/>
                  </a:spcBef>
                  <a:spcAft>
                    <a:spcPts val="0"/>
                  </a:spcAft>
                </a:pPr>
                <a:r>
                  <a:rPr lang="en-US" dirty="0"/>
                  <a:t>(1+3.0323%)</a:t>
                </a:r>
                <a:r>
                  <a:rPr lang="en-US" baseline="30000" dirty="0"/>
                  <a:t>2</a:t>
                </a:r>
                <a:r>
                  <a:rPr lang="en-US" dirty="0"/>
                  <a:t>*(1+IFR</a:t>
                </a:r>
                <a:r>
                  <a:rPr lang="en-US" baseline="-25000" dirty="0"/>
                  <a:t>2,1</a:t>
                </a:r>
                <a:r>
                  <a:rPr lang="en-US" dirty="0"/>
                  <a:t>)=(1+3.6355%)</a:t>
                </a:r>
                <a:r>
                  <a:rPr lang="en-US" baseline="30000" dirty="0"/>
                  <a:t>3</a:t>
                </a:r>
                <a:endParaRPr lang="en-US" dirty="0">
                  <a:latin typeface="Arial" panose="020B0604020202020204" pitchFamily="34" charset="0"/>
                </a:endParaRPr>
              </a:p>
              <a:p>
                <a:pPr marL="0" fontAlgn="t">
                  <a:spcBef>
                    <a:spcPts val="0"/>
                  </a:spcBef>
                  <a:spcAft>
                    <a:spcPts val="0"/>
                  </a:spcAft>
                </a:pPr>
                <a:r>
                  <a:rPr lang="en-US" dirty="0"/>
                  <a:t>IFR</a:t>
                </a:r>
                <a:r>
                  <a:rPr lang="en-US" baseline="-25000" dirty="0"/>
                  <a:t>2,1</a:t>
                </a:r>
                <a:r>
                  <a:rPr lang="en-US" dirty="0"/>
                  <a:t>=4.8525%</a:t>
                </a:r>
              </a:p>
              <a:p>
                <a:pPr marL="0" fontAlgn="t">
                  <a:spcBef>
                    <a:spcPts val="0"/>
                  </a:spcBef>
                  <a:spcAft>
                    <a:spcPts val="0"/>
                  </a:spcAft>
                </a:pPr>
                <a:endParaRPr lang="en-US" dirty="0">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dirty="0">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503" t="-1667"/>
                </a:stretch>
              </a:blipFill>
            </p:spPr>
            <p:txBody>
              <a:bodyPr/>
              <a:lstStyle/>
              <a:p>
                <a:r>
                  <a:rPr 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20509</TotalTime>
  <Words>12822</Words>
  <Application>Microsoft Office PowerPoint</Application>
  <PresentationFormat>Widescreen</PresentationFormat>
  <Paragraphs>1182</Paragraphs>
  <Slides>149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149</vt:i4>
      </vt:variant>
    </vt:vector>
  </HeadingPairs>
  <TitlesOfParts>
    <vt:vector size="158"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Pricing and valuation of derivatives</vt:lpstr>
      <vt:lpstr>Forward rate agreement</vt:lpstr>
      <vt:lpstr>Forward rate agreement</vt:lpstr>
      <vt:lpstr>Forward rate agreement</vt:lpstr>
      <vt:lpstr>Forward rate agreement</vt:lpstr>
      <vt:lpstr>Forward rate agreement</vt:lpstr>
      <vt:lpstr>Forward rate agreement</vt:lpstr>
      <vt:lpstr>practices</vt:lpstr>
      <vt:lpstr>practices</vt:lpstr>
      <vt:lpstr>practices</vt:lpstr>
      <vt:lpstr>Pricing and valuation of derivatives</vt:lpstr>
      <vt:lpstr>Pricing and valuation of futures</vt:lpstr>
      <vt:lpstr>Pricing and valuation of futures</vt:lpstr>
      <vt:lpstr>Pricing and valuation of futures</vt:lpstr>
      <vt:lpstr>Pricing and valuation of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practices</vt:lpstr>
      <vt:lpstr>Pricing and valuation of derivatives</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Pricing and valuation of swap</vt:lpstr>
      <vt:lpstr>Practices </vt:lpstr>
      <vt:lpstr>Practices</vt:lpstr>
      <vt:lpstr>Practices</vt:lpstr>
      <vt:lpstr>Pricing and valuation of derivatives</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Pricing and valuation of option</vt:lpstr>
      <vt:lpstr>practices</vt:lpstr>
      <vt:lpstr>practices</vt:lpstr>
      <vt:lpstr>Pricing and valuation of derivatives</vt:lpstr>
      <vt:lpstr>Put-call parity</vt:lpstr>
      <vt:lpstr>Put-call parity</vt:lpstr>
      <vt:lpstr>practices</vt:lpstr>
      <vt:lpstr>Put-call parity</vt:lpstr>
      <vt:lpstr>PUT–CALL FORWARD PARITY</vt:lpstr>
      <vt:lpstr>PUT–CALL FORWARD PARITY</vt:lpstr>
      <vt:lpstr>Put-call parity applications: firm value</vt:lpstr>
      <vt:lpstr>Put-call parity applications: firm value</vt:lpstr>
      <vt:lpstr>Pricing and valuation of derivatives</vt:lpstr>
      <vt:lpstr>One-period binomial model</vt:lpstr>
      <vt:lpstr>One-period binomial model</vt:lpstr>
      <vt:lpstr>no-arbitrage pricing</vt:lpstr>
      <vt:lpstr>no-arbitrage pricing</vt:lpstr>
      <vt:lpstr>RISK NEUTRAl pricing</vt:lpstr>
      <vt:lpstr>RISK NEUTRAl pricing</vt:lpstr>
      <vt:lpstr>practices</vt:lpstr>
      <vt:lpstr>Practices</vt:lpstr>
      <vt:lpstr>practices</vt:lpstr>
      <vt:lpstr>arbitrage</vt:lpstr>
      <vt:lpstr>example</vt:lpstr>
      <vt:lpstr>example</vt:lpstr>
      <vt:lpstr>replication</vt:lpstr>
      <vt:lpstr>EXAMPLE</vt:lpstr>
      <vt:lpstr>example</vt:lpstr>
      <vt:lpstr>derivatives</vt:lpstr>
      <vt:lpstr>Derivative markets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164</cp:revision>
  <dcterms:created xsi:type="dcterms:W3CDTF">2022-09-20T13:38:21Z</dcterms:created>
  <dcterms:modified xsi:type="dcterms:W3CDTF">2023-09-06T09:29:34Z</dcterms:modified>
</cp:coreProperties>
</file>